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239F-90BA-4B29-B0E8-7F12A26F24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2B1DEF-4E22-4D07-A01C-51AD9BA0F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AB31BE-77CA-4B02-8543-685C888A43BF}"/>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5" name="Footer Placeholder 4">
            <a:extLst>
              <a:ext uri="{FF2B5EF4-FFF2-40B4-BE49-F238E27FC236}">
                <a16:creationId xmlns:a16="http://schemas.microsoft.com/office/drawing/2014/main" id="{11D58EE2-2184-4D63-914B-D50EAD769C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9DC2DB-6E2E-45B4-94A3-6B2BCB021452}"/>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297580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BAA3-40A4-4CBD-86E8-D86EF1A29D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691C14-BBC9-40AC-AA4A-92E5C39BB1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FF57E8-BE99-472F-81BC-0D30C86AE46A}"/>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5" name="Footer Placeholder 4">
            <a:extLst>
              <a:ext uri="{FF2B5EF4-FFF2-40B4-BE49-F238E27FC236}">
                <a16:creationId xmlns:a16="http://schemas.microsoft.com/office/drawing/2014/main" id="{E6E543AA-D8E4-4763-BE56-60A133786B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487DC5-FA1E-4A65-955F-41F4CD351A7A}"/>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3720234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0E7D5E-6E24-4E2C-BFCE-58AAC88CAA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396729-81E8-4E1B-BEA9-BF0A31429B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97B9D-F050-4A96-9218-17CD3EBC2811}"/>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5" name="Footer Placeholder 4">
            <a:extLst>
              <a:ext uri="{FF2B5EF4-FFF2-40B4-BE49-F238E27FC236}">
                <a16:creationId xmlns:a16="http://schemas.microsoft.com/office/drawing/2014/main" id="{88E8425E-9DD4-4C44-90AB-84EAB99C6B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14785A-7380-4AD5-8AB6-7B2DF55D7DAA}"/>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275968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C651-E0B1-4AEA-B887-7F4F260DEC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D383E1-1762-4EFD-B19C-428CDD9D75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7A167-F302-412A-AE4C-24545C4A6774}"/>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5" name="Footer Placeholder 4">
            <a:extLst>
              <a:ext uri="{FF2B5EF4-FFF2-40B4-BE49-F238E27FC236}">
                <a16:creationId xmlns:a16="http://schemas.microsoft.com/office/drawing/2014/main" id="{ABF68845-DA71-4BE8-9DCA-04192DC233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EA9714-6685-448F-87AC-87B82AB2CB6F}"/>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262990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391CC-0994-47F0-92A9-35A4FEFA8A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AA768F-0A0F-4548-B777-7F070452C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990557-D3E1-403E-924E-85E84350D153}"/>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5" name="Footer Placeholder 4">
            <a:extLst>
              <a:ext uri="{FF2B5EF4-FFF2-40B4-BE49-F238E27FC236}">
                <a16:creationId xmlns:a16="http://schemas.microsoft.com/office/drawing/2014/main" id="{269B7FD1-E1FD-446D-95A2-136C214995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80BB11-CC6C-4F34-9B01-4A6DC0787CAE}"/>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183135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8B51-D623-48CF-A28A-8E67E2106B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7AED56-9B78-4C6D-98D7-482455F326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CB6368-46CF-44BF-B017-B37C34DAEC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069FBA-864E-4120-A5FF-E26617676B81}"/>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6" name="Footer Placeholder 5">
            <a:extLst>
              <a:ext uri="{FF2B5EF4-FFF2-40B4-BE49-F238E27FC236}">
                <a16:creationId xmlns:a16="http://schemas.microsoft.com/office/drawing/2014/main" id="{4CDDDB18-7527-45B0-BDD3-9F62CAF8E9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F8262-2420-4F42-ABBE-DF26514FBE65}"/>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2369722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8473-C241-4F85-A05C-F39EFC36E12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80F3E6-52C9-46A1-A115-3F8D74543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0C1D6D-40D6-4BB9-B943-D3B9EC0C54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9BBB38-86E3-495C-9749-5A768D46AE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215304-63BC-407A-860C-0B9E251D5E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50545A-3511-485A-AB92-099FAB9C36ED}"/>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8" name="Footer Placeholder 7">
            <a:extLst>
              <a:ext uri="{FF2B5EF4-FFF2-40B4-BE49-F238E27FC236}">
                <a16:creationId xmlns:a16="http://schemas.microsoft.com/office/drawing/2014/main" id="{7F878808-E5F6-48D6-BD09-20AD802FD7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B167F8-0B17-4D80-85D6-BB6A861CD15C}"/>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412792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CA36-8ABE-436D-9DC6-345339D885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33B4D8-73C0-471B-AF85-77CA8D9FD159}"/>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4" name="Footer Placeholder 3">
            <a:extLst>
              <a:ext uri="{FF2B5EF4-FFF2-40B4-BE49-F238E27FC236}">
                <a16:creationId xmlns:a16="http://schemas.microsoft.com/office/drawing/2014/main" id="{836C6637-AF73-423B-902B-A4F2D45F14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F75668-6508-4646-A983-A9B36DFCB3DB}"/>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408701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0DCDA-D4AE-4A7E-8A8F-20DB0822A51C}"/>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3" name="Footer Placeholder 2">
            <a:extLst>
              <a:ext uri="{FF2B5EF4-FFF2-40B4-BE49-F238E27FC236}">
                <a16:creationId xmlns:a16="http://schemas.microsoft.com/office/drawing/2014/main" id="{33D5293A-14CB-4AD6-AB35-1CF5361734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05FBE1-C421-42C5-929C-63F7C8A6549A}"/>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305299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EE5F-38A7-4365-9071-E01D772DD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5624A7-F5C2-4B15-9FD9-0DAF9A380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BBCC70-83C4-459F-BDE5-1BE55FE1F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C778E0-0B87-41DD-BCD5-0DA0AA6423C3}"/>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6" name="Footer Placeholder 5">
            <a:extLst>
              <a:ext uri="{FF2B5EF4-FFF2-40B4-BE49-F238E27FC236}">
                <a16:creationId xmlns:a16="http://schemas.microsoft.com/office/drawing/2014/main" id="{4C46F742-87D0-447A-A03B-5B1AA8663F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3A6893-F6A0-49AB-B30D-DF007DF74453}"/>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311851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99A4-E0D8-4780-8DAB-B480509D1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F16EE9-01B7-4137-8C71-15D97F1ACD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791AC-F8BF-4D3C-9729-A9A26EFCB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2AD6F0-F852-4D50-A80A-BF54528344AD}"/>
              </a:ext>
            </a:extLst>
          </p:cNvPr>
          <p:cNvSpPr>
            <a:spLocks noGrp="1"/>
          </p:cNvSpPr>
          <p:nvPr>
            <p:ph type="dt" sz="half" idx="10"/>
          </p:nvPr>
        </p:nvSpPr>
        <p:spPr/>
        <p:txBody>
          <a:bodyPr/>
          <a:lstStyle/>
          <a:p>
            <a:fld id="{25E51C35-0DCE-4FA1-8275-9022692EC155}" type="datetimeFigureOut">
              <a:rPr lang="en-GB" smtClean="0"/>
              <a:t>17/07/2023</a:t>
            </a:fld>
            <a:endParaRPr lang="en-GB"/>
          </a:p>
        </p:txBody>
      </p:sp>
      <p:sp>
        <p:nvSpPr>
          <p:cNvPr id="6" name="Footer Placeholder 5">
            <a:extLst>
              <a:ext uri="{FF2B5EF4-FFF2-40B4-BE49-F238E27FC236}">
                <a16:creationId xmlns:a16="http://schemas.microsoft.com/office/drawing/2014/main" id="{776E8459-68DB-4576-8BE8-B785EA6B78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B9AF5C-CD84-4BB6-B7D6-D2E67F823AD5}"/>
              </a:ext>
            </a:extLst>
          </p:cNvPr>
          <p:cNvSpPr>
            <a:spLocks noGrp="1"/>
          </p:cNvSpPr>
          <p:nvPr>
            <p:ph type="sldNum" sz="quarter" idx="12"/>
          </p:nvPr>
        </p:nvSpPr>
        <p:spPr/>
        <p:txBody>
          <a:bodyPr/>
          <a:lstStyle/>
          <a:p>
            <a:fld id="{5DD2B0CF-61EF-4528-B9E0-03DD89561E55}" type="slidenum">
              <a:rPr lang="en-GB" smtClean="0"/>
              <a:t>‹#›</a:t>
            </a:fld>
            <a:endParaRPr lang="en-GB"/>
          </a:p>
        </p:txBody>
      </p:sp>
    </p:spTree>
    <p:extLst>
      <p:ext uri="{BB962C8B-B14F-4D97-AF65-F5344CB8AC3E}">
        <p14:creationId xmlns:p14="http://schemas.microsoft.com/office/powerpoint/2010/main" val="272110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75A40-4180-4E5E-BC64-86F493F67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3C7F4A-39F3-420E-836E-EB691E33B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16A542-7E07-43C5-81D1-7ECFA0835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51C35-0DCE-4FA1-8275-9022692EC155}" type="datetimeFigureOut">
              <a:rPr lang="en-GB" smtClean="0"/>
              <a:t>17/07/2023</a:t>
            </a:fld>
            <a:endParaRPr lang="en-GB"/>
          </a:p>
        </p:txBody>
      </p:sp>
      <p:sp>
        <p:nvSpPr>
          <p:cNvPr id="5" name="Footer Placeholder 4">
            <a:extLst>
              <a:ext uri="{FF2B5EF4-FFF2-40B4-BE49-F238E27FC236}">
                <a16:creationId xmlns:a16="http://schemas.microsoft.com/office/drawing/2014/main" id="{21532DFC-9C46-44AC-8096-E98FF3ADB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EA002F-F47B-48D5-BA88-809EE41AA5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2B0CF-61EF-4528-B9E0-03DD89561E55}" type="slidenum">
              <a:rPr lang="en-GB" smtClean="0"/>
              <a:t>‹#›</a:t>
            </a:fld>
            <a:endParaRPr lang="en-GB"/>
          </a:p>
        </p:txBody>
      </p:sp>
    </p:spTree>
    <p:extLst>
      <p:ext uri="{BB962C8B-B14F-4D97-AF65-F5344CB8AC3E}">
        <p14:creationId xmlns:p14="http://schemas.microsoft.com/office/powerpoint/2010/main" val="1170714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328F-87C8-4EA7-B548-B91050E80958}"/>
              </a:ext>
            </a:extLst>
          </p:cNvPr>
          <p:cNvSpPr>
            <a:spLocks noGrp="1"/>
          </p:cNvSpPr>
          <p:nvPr>
            <p:ph type="ctrTitle"/>
          </p:nvPr>
        </p:nvSpPr>
        <p:spPr/>
        <p:txBody>
          <a:bodyPr/>
          <a:lstStyle/>
          <a:p>
            <a:r>
              <a:rPr lang="en-GB" b="1" u="sng" dirty="0">
                <a:solidFill>
                  <a:srgbClr val="C00000"/>
                </a:solidFill>
              </a:rPr>
              <a:t>SS Peter and Paul Catholic Primary school</a:t>
            </a:r>
          </a:p>
        </p:txBody>
      </p:sp>
      <p:sp>
        <p:nvSpPr>
          <p:cNvPr id="3" name="Subtitle 2">
            <a:extLst>
              <a:ext uri="{FF2B5EF4-FFF2-40B4-BE49-F238E27FC236}">
                <a16:creationId xmlns:a16="http://schemas.microsoft.com/office/drawing/2014/main" id="{2005D8D6-CDE0-47E7-928A-23B3EA94FA70}"/>
              </a:ext>
            </a:extLst>
          </p:cNvPr>
          <p:cNvSpPr>
            <a:spLocks noGrp="1"/>
          </p:cNvSpPr>
          <p:nvPr>
            <p:ph type="subTitle" idx="1"/>
          </p:nvPr>
        </p:nvSpPr>
        <p:spPr/>
        <p:txBody>
          <a:bodyPr/>
          <a:lstStyle/>
          <a:p>
            <a:endParaRPr lang="en-GB" dirty="0"/>
          </a:p>
          <a:p>
            <a:r>
              <a:rPr lang="en-GB" dirty="0"/>
              <a:t>CAFOD Live Simply Award.</a:t>
            </a:r>
          </a:p>
        </p:txBody>
      </p:sp>
      <p:pic>
        <p:nvPicPr>
          <p:cNvPr id="5" name="Picture 4">
            <a:extLst>
              <a:ext uri="{FF2B5EF4-FFF2-40B4-BE49-F238E27FC236}">
                <a16:creationId xmlns:a16="http://schemas.microsoft.com/office/drawing/2014/main" id="{09E0B97F-1B9E-4115-B136-092E64740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54" y="3662687"/>
            <a:ext cx="2310016" cy="2672845"/>
          </a:xfrm>
          <a:prstGeom prst="rect">
            <a:avLst/>
          </a:prstGeom>
        </p:spPr>
      </p:pic>
      <p:pic>
        <p:nvPicPr>
          <p:cNvPr id="6" name="Picture 5">
            <a:extLst>
              <a:ext uri="{FF2B5EF4-FFF2-40B4-BE49-F238E27FC236}">
                <a16:creationId xmlns:a16="http://schemas.microsoft.com/office/drawing/2014/main" id="{BB711D0D-45DD-4D8C-AAA4-148156CE0968}"/>
              </a:ext>
            </a:extLst>
          </p:cNvPr>
          <p:cNvPicPr>
            <a:picLocks noChangeAspect="1"/>
          </p:cNvPicPr>
          <p:nvPr/>
        </p:nvPicPr>
        <p:blipFill>
          <a:blip r:embed="rId3"/>
          <a:stretch>
            <a:fillRect/>
          </a:stretch>
        </p:blipFill>
        <p:spPr>
          <a:xfrm>
            <a:off x="8116757" y="4240213"/>
            <a:ext cx="3590925" cy="1655762"/>
          </a:xfrm>
          <a:prstGeom prst="rect">
            <a:avLst/>
          </a:prstGeom>
        </p:spPr>
      </p:pic>
    </p:spTree>
    <p:extLst>
      <p:ext uri="{BB962C8B-B14F-4D97-AF65-F5344CB8AC3E}">
        <p14:creationId xmlns:p14="http://schemas.microsoft.com/office/powerpoint/2010/main" val="327890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D9AE-5BF0-4D39-8E7E-5AA434058A2C}"/>
              </a:ext>
            </a:extLst>
          </p:cNvPr>
          <p:cNvSpPr>
            <a:spLocks noGrp="1"/>
          </p:cNvSpPr>
          <p:nvPr>
            <p:ph type="title"/>
          </p:nvPr>
        </p:nvSpPr>
        <p:spPr>
          <a:xfrm>
            <a:off x="685800" y="84236"/>
            <a:ext cx="10515600" cy="1325563"/>
          </a:xfrm>
        </p:spPr>
        <p:txBody>
          <a:bodyPr/>
          <a:lstStyle/>
          <a:p>
            <a:r>
              <a:rPr lang="en-GB" b="1" u="sng" dirty="0">
                <a:solidFill>
                  <a:srgbClr val="C00000"/>
                </a:solidFill>
              </a:rPr>
              <a:t>To Live Simply </a:t>
            </a:r>
          </a:p>
        </p:txBody>
      </p:sp>
      <p:sp>
        <p:nvSpPr>
          <p:cNvPr id="3" name="Content Placeholder 2">
            <a:extLst>
              <a:ext uri="{FF2B5EF4-FFF2-40B4-BE49-F238E27FC236}">
                <a16:creationId xmlns:a16="http://schemas.microsoft.com/office/drawing/2014/main" id="{40F3B86B-8A90-4C69-A426-C25A9F4F30AB}"/>
              </a:ext>
            </a:extLst>
          </p:cNvPr>
          <p:cNvSpPr>
            <a:spLocks noGrp="1"/>
          </p:cNvSpPr>
          <p:nvPr>
            <p:ph idx="1"/>
          </p:nvPr>
        </p:nvSpPr>
        <p:spPr>
          <a:xfrm>
            <a:off x="793015" y="1405731"/>
            <a:ext cx="10515600" cy="4351338"/>
          </a:xfrm>
        </p:spPr>
        <p:txBody>
          <a:bodyPr/>
          <a:lstStyle/>
          <a:p>
            <a:pPr marL="0" indent="0">
              <a:buNone/>
            </a:pPr>
            <a:r>
              <a:rPr lang="en-GB" dirty="0"/>
              <a:t>Create a prayer garden for the children to use for peaceful reflection. </a:t>
            </a:r>
          </a:p>
        </p:txBody>
      </p:sp>
      <p:pic>
        <p:nvPicPr>
          <p:cNvPr id="5" name="Picture 4">
            <a:extLst>
              <a:ext uri="{FF2B5EF4-FFF2-40B4-BE49-F238E27FC236}">
                <a16:creationId xmlns:a16="http://schemas.microsoft.com/office/drawing/2014/main" id="{C12ACDB6-7EBE-4DFD-B317-7D691F447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325" y="3590382"/>
            <a:ext cx="2876939" cy="2157704"/>
          </a:xfrm>
          <a:prstGeom prst="rect">
            <a:avLst/>
          </a:prstGeom>
        </p:spPr>
      </p:pic>
      <p:pic>
        <p:nvPicPr>
          <p:cNvPr id="7" name="Picture 6">
            <a:extLst>
              <a:ext uri="{FF2B5EF4-FFF2-40B4-BE49-F238E27FC236}">
                <a16:creationId xmlns:a16="http://schemas.microsoft.com/office/drawing/2014/main" id="{A9E82055-C9EC-4522-A655-249715F86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7954" y="3172507"/>
            <a:ext cx="2226434" cy="3002815"/>
          </a:xfrm>
          <a:prstGeom prst="rect">
            <a:avLst/>
          </a:prstGeom>
        </p:spPr>
      </p:pic>
      <p:sp>
        <p:nvSpPr>
          <p:cNvPr id="8" name="AutoShape 2" descr="St Joseph's Birtley CAFOD Live Simply Award">
            <a:extLst>
              <a:ext uri="{FF2B5EF4-FFF2-40B4-BE49-F238E27FC236}">
                <a16:creationId xmlns:a16="http://schemas.microsoft.com/office/drawing/2014/main" id="{E78DDC54-82F2-47E6-AB4B-34647D6219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CDD8FBFA-DBDF-441E-8B79-40B59D9B39AF}"/>
              </a:ext>
            </a:extLst>
          </p:cNvPr>
          <p:cNvPicPr>
            <a:picLocks noChangeAspect="1"/>
          </p:cNvPicPr>
          <p:nvPr/>
        </p:nvPicPr>
        <p:blipFill rotWithShape="1">
          <a:blip r:embed="rId4">
            <a:extLst>
              <a:ext uri="{28A0092B-C50C-407E-A947-70E740481C1C}">
                <a14:useLocalDpi xmlns:a14="http://schemas.microsoft.com/office/drawing/2010/main" val="0"/>
              </a:ext>
            </a:extLst>
          </a:blip>
          <a:srcRect t="8027" r="14566" b="12653"/>
          <a:stretch/>
        </p:blipFill>
        <p:spPr>
          <a:xfrm>
            <a:off x="6444343" y="3590382"/>
            <a:ext cx="3210410" cy="2226435"/>
          </a:xfrm>
          <a:prstGeom prst="rect">
            <a:avLst/>
          </a:prstGeom>
        </p:spPr>
      </p:pic>
      <p:sp>
        <p:nvSpPr>
          <p:cNvPr id="12" name="Rectangle 11">
            <a:extLst>
              <a:ext uri="{FF2B5EF4-FFF2-40B4-BE49-F238E27FC236}">
                <a16:creationId xmlns:a16="http://schemas.microsoft.com/office/drawing/2014/main" id="{F9BD265B-AFC3-4CA4-9C64-DEB5ED30722C}"/>
              </a:ext>
            </a:extLst>
          </p:cNvPr>
          <p:cNvSpPr/>
          <p:nvPr/>
        </p:nvSpPr>
        <p:spPr>
          <a:xfrm>
            <a:off x="86717" y="2060020"/>
            <a:ext cx="6096000" cy="671274"/>
          </a:xfrm>
          <a:prstGeom prst="rect">
            <a:avLst/>
          </a:prstGeom>
        </p:spPr>
        <p:txBody>
          <a:bodyPr>
            <a:spAutoFit/>
          </a:bodyPr>
          <a:lstStyle/>
          <a:p>
            <a:pPr>
              <a:lnSpc>
                <a:spcPct val="107000"/>
              </a:lnSpc>
              <a:spcAft>
                <a:spcPts val="800"/>
              </a:spcAft>
            </a:pPr>
            <a:r>
              <a:rPr lang="en-GB" dirty="0">
                <a:solidFill>
                  <a:srgbClr val="00B0F0"/>
                </a:solidFill>
                <a:latin typeface="Comic Sans MS" panose="030F0702030302020204" pitchFamily="66" charset="0"/>
                <a:ea typeface="Calibri" panose="020F0502020204030204" pitchFamily="34" charset="0"/>
                <a:cs typeface="Times New Roman" panose="02020603050405020304" pitchFamily="18" charset="0"/>
              </a:rPr>
              <a:t>To create the prayer garden for children to use for peaceful reflection</a:t>
            </a:r>
            <a:endParaRPr lang="en-GB"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B5A537E9-FFD5-4522-9D1B-817C75F9C3B3}"/>
              </a:ext>
            </a:extLst>
          </p:cNvPr>
          <p:cNvSpPr/>
          <p:nvPr/>
        </p:nvSpPr>
        <p:spPr>
          <a:xfrm>
            <a:off x="6133294" y="2407577"/>
            <a:ext cx="6096000" cy="967637"/>
          </a:xfrm>
          <a:prstGeom prst="rect">
            <a:avLst/>
          </a:prstGeom>
        </p:spPr>
        <p:txBody>
          <a:bodyPr>
            <a:spAutoFit/>
          </a:bodyPr>
          <a:lstStyle/>
          <a:p>
            <a:pPr>
              <a:lnSpc>
                <a:spcPct val="107000"/>
              </a:lnSpc>
              <a:spcAft>
                <a:spcPts val="800"/>
              </a:spcAft>
            </a:pPr>
            <a:r>
              <a:rPr lang="en-GB"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The prayer garden will be a place of quiet reflection that children can use at break times and where appropriate during lessons</a:t>
            </a:r>
            <a:endParaRPr lang="en-GB"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E49D97F-00C6-4716-8746-18AE6D72C56D}"/>
              </a:ext>
            </a:extLst>
          </p:cNvPr>
          <p:cNvSpPr txBox="1"/>
          <p:nvPr/>
        </p:nvSpPr>
        <p:spPr>
          <a:xfrm>
            <a:off x="127247" y="5796114"/>
            <a:ext cx="11847136" cy="923330"/>
          </a:xfrm>
          <a:prstGeom prst="rect">
            <a:avLst/>
          </a:prstGeom>
          <a:noFill/>
        </p:spPr>
        <p:txBody>
          <a:bodyPr wrap="square" rtlCol="0">
            <a:spAutoFit/>
          </a:bodyPr>
          <a:lstStyle/>
          <a:p>
            <a:r>
              <a:rPr lang="en-GB" dirty="0"/>
              <a:t>Children use the space for quiet time at playtimes.  There are several children who work with an adult to maintain the prayer garden, they plan seeds and regularly weed and care for the area.  We use it for short prayer services and as a location for Stations of the Cross. The garden was also used in our Creation sessions with parents. </a:t>
            </a:r>
          </a:p>
        </p:txBody>
      </p:sp>
      <p:pic>
        <p:nvPicPr>
          <p:cNvPr id="6" name="Picture 5">
            <a:extLst>
              <a:ext uri="{FF2B5EF4-FFF2-40B4-BE49-F238E27FC236}">
                <a16:creationId xmlns:a16="http://schemas.microsoft.com/office/drawing/2014/main" id="{3FE968DB-CF7B-4884-95B4-25F8228C4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685386" y="3817921"/>
            <a:ext cx="2226435" cy="1669826"/>
          </a:xfrm>
          <a:prstGeom prst="rect">
            <a:avLst/>
          </a:prstGeom>
        </p:spPr>
      </p:pic>
    </p:spTree>
    <p:extLst>
      <p:ext uri="{BB962C8B-B14F-4D97-AF65-F5344CB8AC3E}">
        <p14:creationId xmlns:p14="http://schemas.microsoft.com/office/powerpoint/2010/main" val="301841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414C5-4464-43C9-85B6-DE17F110971D}"/>
              </a:ext>
            </a:extLst>
          </p:cNvPr>
          <p:cNvSpPr>
            <a:spLocks noGrp="1"/>
          </p:cNvSpPr>
          <p:nvPr>
            <p:ph type="title"/>
          </p:nvPr>
        </p:nvSpPr>
        <p:spPr/>
        <p:txBody>
          <a:bodyPr/>
          <a:lstStyle/>
          <a:p>
            <a:r>
              <a:rPr lang="en-GB" b="1" u="sng" dirty="0">
                <a:solidFill>
                  <a:srgbClr val="C00000"/>
                </a:solidFill>
                <a:effectLst>
                  <a:outerShdw blurRad="38100" dist="38100" dir="2700000" algn="tl">
                    <a:srgbClr val="000000">
                      <a:alpha val="43137"/>
                    </a:srgbClr>
                  </a:outerShdw>
                </a:effectLst>
              </a:rPr>
              <a:t>To Live Simply</a:t>
            </a:r>
          </a:p>
        </p:txBody>
      </p:sp>
      <p:sp>
        <p:nvSpPr>
          <p:cNvPr id="3" name="Content Placeholder 2">
            <a:extLst>
              <a:ext uri="{FF2B5EF4-FFF2-40B4-BE49-F238E27FC236}">
                <a16:creationId xmlns:a16="http://schemas.microsoft.com/office/drawing/2014/main" id="{D27A26D2-66F4-4CD6-B09D-A87842E7F975}"/>
              </a:ext>
            </a:extLst>
          </p:cNvPr>
          <p:cNvSpPr>
            <a:spLocks noGrp="1"/>
          </p:cNvSpPr>
          <p:nvPr>
            <p:ph idx="1"/>
          </p:nvPr>
        </p:nvSpPr>
        <p:spPr/>
        <p:txBody>
          <a:bodyPr/>
          <a:lstStyle/>
          <a:p>
            <a:r>
              <a:rPr lang="en-GB" dirty="0"/>
              <a:t>To share the </a:t>
            </a:r>
            <a:r>
              <a:rPr lang="en-GB" dirty="0" err="1"/>
              <a:t>Laudato</a:t>
            </a:r>
            <a:r>
              <a:rPr lang="en-GB" dirty="0"/>
              <a:t> </a:t>
            </a:r>
            <a:r>
              <a:rPr lang="en-GB" dirty="0" err="1"/>
              <a:t>Sii</a:t>
            </a:r>
            <a:r>
              <a:rPr lang="en-GB" dirty="0"/>
              <a:t> assembly with the children.  </a:t>
            </a:r>
          </a:p>
          <a:p>
            <a:r>
              <a:rPr lang="en-GB" dirty="0"/>
              <a:t>To share live simply ideas with parents </a:t>
            </a:r>
          </a:p>
        </p:txBody>
      </p:sp>
      <p:pic>
        <p:nvPicPr>
          <p:cNvPr id="5" name="Picture 4">
            <a:extLst>
              <a:ext uri="{FF2B5EF4-FFF2-40B4-BE49-F238E27FC236}">
                <a16:creationId xmlns:a16="http://schemas.microsoft.com/office/drawing/2014/main" id="{62C62D45-2B2B-4B6F-A741-8ECDD0335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5" y="3051110"/>
            <a:ext cx="3421224" cy="2276670"/>
          </a:xfrm>
          <a:prstGeom prst="rect">
            <a:avLst/>
          </a:prstGeom>
        </p:spPr>
      </p:pic>
      <p:pic>
        <p:nvPicPr>
          <p:cNvPr id="7" name="Picture 6">
            <a:extLst>
              <a:ext uri="{FF2B5EF4-FFF2-40B4-BE49-F238E27FC236}">
                <a16:creationId xmlns:a16="http://schemas.microsoft.com/office/drawing/2014/main" id="{3C7BCB6F-4AB6-44FE-8724-BA0C701A4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20367" y="3190166"/>
            <a:ext cx="2194630" cy="1916519"/>
          </a:xfrm>
          <a:prstGeom prst="rect">
            <a:avLst/>
          </a:prstGeom>
        </p:spPr>
      </p:pic>
      <p:pic>
        <p:nvPicPr>
          <p:cNvPr id="9" name="Picture 8">
            <a:extLst>
              <a:ext uri="{FF2B5EF4-FFF2-40B4-BE49-F238E27FC236}">
                <a16:creationId xmlns:a16="http://schemas.microsoft.com/office/drawing/2014/main" id="{F0CE5B76-F1B5-40A2-972A-A2EC728BB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201" y="2905036"/>
            <a:ext cx="2365277" cy="1768045"/>
          </a:xfrm>
          <a:prstGeom prst="rect">
            <a:avLst/>
          </a:prstGeom>
        </p:spPr>
      </p:pic>
      <p:pic>
        <p:nvPicPr>
          <p:cNvPr id="11" name="Picture 10">
            <a:extLst>
              <a:ext uri="{FF2B5EF4-FFF2-40B4-BE49-F238E27FC236}">
                <a16:creationId xmlns:a16="http://schemas.microsoft.com/office/drawing/2014/main" id="{91E0D513-168D-4F3F-BE4A-8DDA94F4E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7166" y="2539481"/>
            <a:ext cx="1600200" cy="2133600"/>
          </a:xfrm>
          <a:prstGeom prst="rect">
            <a:avLst/>
          </a:prstGeom>
        </p:spPr>
      </p:pic>
      <p:sp>
        <p:nvSpPr>
          <p:cNvPr id="12" name="TextBox 11">
            <a:extLst>
              <a:ext uri="{FF2B5EF4-FFF2-40B4-BE49-F238E27FC236}">
                <a16:creationId xmlns:a16="http://schemas.microsoft.com/office/drawing/2014/main" id="{9D717D47-892F-4199-A649-7BDBB38DD58A}"/>
              </a:ext>
            </a:extLst>
          </p:cNvPr>
          <p:cNvSpPr txBox="1"/>
          <p:nvPr/>
        </p:nvSpPr>
        <p:spPr>
          <a:xfrm>
            <a:off x="6793317" y="5245739"/>
            <a:ext cx="5001208" cy="1200329"/>
          </a:xfrm>
          <a:prstGeom prst="rect">
            <a:avLst/>
          </a:prstGeom>
          <a:noFill/>
        </p:spPr>
        <p:txBody>
          <a:bodyPr wrap="square" rtlCol="0">
            <a:spAutoFit/>
          </a:bodyPr>
          <a:lstStyle/>
          <a:p>
            <a:r>
              <a:rPr lang="en-GB" dirty="0"/>
              <a:t>We had INSPIRE workshops for all parents about Creation and how we need to care for it.  As a school we put notes in the newsletter about how to live simply </a:t>
            </a:r>
          </a:p>
        </p:txBody>
      </p:sp>
      <p:sp>
        <p:nvSpPr>
          <p:cNvPr id="13" name="TextBox 12">
            <a:extLst>
              <a:ext uri="{FF2B5EF4-FFF2-40B4-BE49-F238E27FC236}">
                <a16:creationId xmlns:a16="http://schemas.microsoft.com/office/drawing/2014/main" id="{3E8C2132-C1AD-4A46-8BED-7336428C4DC4}"/>
              </a:ext>
            </a:extLst>
          </p:cNvPr>
          <p:cNvSpPr txBox="1"/>
          <p:nvPr/>
        </p:nvSpPr>
        <p:spPr>
          <a:xfrm>
            <a:off x="429208" y="5542384"/>
            <a:ext cx="5598368" cy="1200329"/>
          </a:xfrm>
          <a:prstGeom prst="rect">
            <a:avLst/>
          </a:prstGeom>
          <a:noFill/>
        </p:spPr>
        <p:txBody>
          <a:bodyPr wrap="square" rtlCol="0">
            <a:spAutoFit/>
          </a:bodyPr>
          <a:lstStyle/>
          <a:p>
            <a:r>
              <a:rPr lang="en-GB" dirty="0"/>
              <a:t>Some of the children led the </a:t>
            </a:r>
            <a:r>
              <a:rPr lang="en-GB" dirty="0" err="1"/>
              <a:t>Laudato</a:t>
            </a:r>
            <a:r>
              <a:rPr lang="en-GB" dirty="0"/>
              <a:t> </a:t>
            </a:r>
            <a:r>
              <a:rPr lang="en-GB" dirty="0" err="1"/>
              <a:t>Sii</a:t>
            </a:r>
            <a:r>
              <a:rPr lang="en-GB" dirty="0"/>
              <a:t> assembly for the rest of the school.  The children were all given the colouring sheet to complete after the assembly with ideas how they could live sustainably. </a:t>
            </a:r>
          </a:p>
        </p:txBody>
      </p:sp>
    </p:spTree>
    <p:extLst>
      <p:ext uri="{BB962C8B-B14F-4D97-AF65-F5344CB8AC3E}">
        <p14:creationId xmlns:p14="http://schemas.microsoft.com/office/powerpoint/2010/main" val="112964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FEF6-518B-403D-B5FC-46FD87B4CC89}"/>
              </a:ext>
            </a:extLst>
          </p:cNvPr>
          <p:cNvSpPr>
            <a:spLocks noGrp="1"/>
          </p:cNvSpPr>
          <p:nvPr>
            <p:ph type="title"/>
          </p:nvPr>
        </p:nvSpPr>
        <p:spPr/>
        <p:txBody>
          <a:bodyPr>
            <a:normAutofit fontScale="90000"/>
          </a:bodyPr>
          <a:lstStyle/>
          <a:p>
            <a:r>
              <a:rPr lang="en-GB" b="1" u="sng" dirty="0">
                <a:solidFill>
                  <a:srgbClr val="C00000"/>
                </a:solidFill>
              </a:rPr>
              <a:t>To Live Sustainably with Creation </a:t>
            </a:r>
            <a:br>
              <a:rPr lang="en-GB" dirty="0"/>
            </a:br>
            <a:br>
              <a:rPr lang="en-GB" dirty="0"/>
            </a:br>
            <a:endParaRPr lang="en-GB" dirty="0"/>
          </a:p>
        </p:txBody>
      </p:sp>
      <p:sp>
        <p:nvSpPr>
          <p:cNvPr id="3" name="Content Placeholder 2">
            <a:extLst>
              <a:ext uri="{FF2B5EF4-FFF2-40B4-BE49-F238E27FC236}">
                <a16:creationId xmlns:a16="http://schemas.microsoft.com/office/drawing/2014/main" id="{8B4F0934-BC1B-4F94-8AFB-FAA886D9CD6C}"/>
              </a:ext>
            </a:extLst>
          </p:cNvPr>
          <p:cNvSpPr>
            <a:spLocks noGrp="1"/>
          </p:cNvSpPr>
          <p:nvPr>
            <p:ph idx="1"/>
          </p:nvPr>
        </p:nvSpPr>
        <p:spPr>
          <a:xfrm>
            <a:off x="751632" y="1654904"/>
            <a:ext cx="10515600" cy="4351338"/>
          </a:xfrm>
        </p:spPr>
        <p:txBody>
          <a:bodyPr/>
          <a:lstStyle/>
          <a:p>
            <a:r>
              <a:rPr lang="en-GB" dirty="0"/>
              <a:t>Set up a school Eco club to help raise the profile of living sustainably</a:t>
            </a:r>
          </a:p>
          <a:p>
            <a:pPr marL="0" indent="0">
              <a:buNone/>
            </a:pPr>
            <a:endParaRPr lang="en-GB" dirty="0"/>
          </a:p>
        </p:txBody>
      </p:sp>
      <p:pic>
        <p:nvPicPr>
          <p:cNvPr id="5" name="Picture 4">
            <a:extLst>
              <a:ext uri="{FF2B5EF4-FFF2-40B4-BE49-F238E27FC236}">
                <a16:creationId xmlns:a16="http://schemas.microsoft.com/office/drawing/2014/main" id="{7E929554-301A-4F6A-91F7-95E9740C3C98}"/>
              </a:ext>
            </a:extLst>
          </p:cNvPr>
          <p:cNvPicPr>
            <a:picLocks noChangeAspect="1"/>
          </p:cNvPicPr>
          <p:nvPr/>
        </p:nvPicPr>
        <p:blipFill rotWithShape="1">
          <a:blip r:embed="rId2">
            <a:extLst>
              <a:ext uri="{28A0092B-C50C-407E-A947-70E740481C1C}">
                <a14:useLocalDpi xmlns:a14="http://schemas.microsoft.com/office/drawing/2010/main" val="0"/>
              </a:ext>
            </a:extLst>
          </a:blip>
          <a:srcRect t="3599" b="7907"/>
          <a:stretch/>
        </p:blipFill>
        <p:spPr>
          <a:xfrm>
            <a:off x="582869" y="2158795"/>
            <a:ext cx="4064000" cy="2715208"/>
          </a:xfrm>
          <a:prstGeom prst="rect">
            <a:avLst/>
          </a:prstGeom>
        </p:spPr>
      </p:pic>
      <p:sp>
        <p:nvSpPr>
          <p:cNvPr id="6" name="TextBox 5">
            <a:extLst>
              <a:ext uri="{FF2B5EF4-FFF2-40B4-BE49-F238E27FC236}">
                <a16:creationId xmlns:a16="http://schemas.microsoft.com/office/drawing/2014/main" id="{9BCB3B03-3184-4985-A407-12C2BB281D34}"/>
              </a:ext>
            </a:extLst>
          </p:cNvPr>
          <p:cNvSpPr txBox="1"/>
          <p:nvPr/>
        </p:nvSpPr>
        <p:spPr>
          <a:xfrm>
            <a:off x="5141167" y="2158795"/>
            <a:ext cx="6415314" cy="2031325"/>
          </a:xfrm>
          <a:prstGeom prst="rect">
            <a:avLst/>
          </a:prstGeom>
          <a:noFill/>
        </p:spPr>
        <p:txBody>
          <a:bodyPr wrap="square" rtlCol="0">
            <a:spAutoFit/>
          </a:bodyPr>
          <a:lstStyle/>
          <a:p>
            <a:r>
              <a:rPr lang="en-GB" dirty="0"/>
              <a:t>The eco council have created posters about caring for our world.  They have encouraged children to be involved in litter picking around the school.  They helped to organise and run the Christmas toy swop event. They have also organised a uniform free shop for the end of term. </a:t>
            </a:r>
          </a:p>
          <a:p>
            <a:r>
              <a:rPr lang="en-GB" dirty="0"/>
              <a:t>They have put together their own action plan for further events in the year, to carry on our sustainability</a:t>
            </a:r>
          </a:p>
        </p:txBody>
      </p:sp>
      <p:pic>
        <p:nvPicPr>
          <p:cNvPr id="7" name="Picture 6">
            <a:extLst>
              <a:ext uri="{FF2B5EF4-FFF2-40B4-BE49-F238E27FC236}">
                <a16:creationId xmlns:a16="http://schemas.microsoft.com/office/drawing/2014/main" id="{84E3F27A-C44B-4CC7-A284-1300036488D7}"/>
              </a:ext>
            </a:extLst>
          </p:cNvPr>
          <p:cNvPicPr>
            <a:picLocks noChangeAspect="1"/>
          </p:cNvPicPr>
          <p:nvPr/>
        </p:nvPicPr>
        <p:blipFill>
          <a:blip r:embed="rId3"/>
          <a:stretch>
            <a:fillRect/>
          </a:stretch>
        </p:blipFill>
        <p:spPr>
          <a:xfrm>
            <a:off x="5910424" y="4333626"/>
            <a:ext cx="4876800" cy="2322779"/>
          </a:xfrm>
          <a:prstGeom prst="rect">
            <a:avLst/>
          </a:prstGeom>
        </p:spPr>
      </p:pic>
      <p:pic>
        <p:nvPicPr>
          <p:cNvPr id="8" name="Picture 7">
            <a:extLst>
              <a:ext uri="{FF2B5EF4-FFF2-40B4-BE49-F238E27FC236}">
                <a16:creationId xmlns:a16="http://schemas.microsoft.com/office/drawing/2014/main" id="{984839E0-0BBD-489B-8AC6-FEA5775DB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92199" y="3633402"/>
            <a:ext cx="2792422" cy="3723229"/>
          </a:xfrm>
          <a:prstGeom prst="rect">
            <a:avLst/>
          </a:prstGeom>
        </p:spPr>
      </p:pic>
    </p:spTree>
    <p:extLst>
      <p:ext uri="{BB962C8B-B14F-4D97-AF65-F5344CB8AC3E}">
        <p14:creationId xmlns:p14="http://schemas.microsoft.com/office/powerpoint/2010/main" val="170487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B67A-9BCE-4ED4-95DF-EDC7C43F0782}"/>
              </a:ext>
            </a:extLst>
          </p:cNvPr>
          <p:cNvSpPr>
            <a:spLocks noGrp="1"/>
          </p:cNvSpPr>
          <p:nvPr>
            <p:ph type="title"/>
          </p:nvPr>
        </p:nvSpPr>
        <p:spPr/>
        <p:txBody>
          <a:bodyPr/>
          <a:lstStyle/>
          <a:p>
            <a:r>
              <a:rPr lang="en-GB" b="1" u="sng" dirty="0">
                <a:solidFill>
                  <a:srgbClr val="C00000"/>
                </a:solidFill>
              </a:rPr>
              <a:t>To Live Sustainably with Creation </a:t>
            </a:r>
          </a:p>
        </p:txBody>
      </p:sp>
      <p:sp>
        <p:nvSpPr>
          <p:cNvPr id="3" name="Content Placeholder 2">
            <a:extLst>
              <a:ext uri="{FF2B5EF4-FFF2-40B4-BE49-F238E27FC236}">
                <a16:creationId xmlns:a16="http://schemas.microsoft.com/office/drawing/2014/main" id="{30743E9B-02F1-4A74-81DA-60438DBDE5E3}"/>
              </a:ext>
            </a:extLst>
          </p:cNvPr>
          <p:cNvSpPr>
            <a:spLocks noGrp="1"/>
          </p:cNvSpPr>
          <p:nvPr>
            <p:ph idx="1"/>
          </p:nvPr>
        </p:nvSpPr>
        <p:spPr/>
        <p:txBody>
          <a:bodyPr>
            <a:normAutofit fontScale="92500" lnSpcReduction="10000"/>
          </a:bodyPr>
          <a:lstStyle/>
          <a:p>
            <a:r>
              <a:rPr lang="en-GB" dirty="0"/>
              <a:t>To hold a walk/ cycle to school week in school. </a:t>
            </a:r>
          </a:p>
          <a:p>
            <a:pPr marL="0" indent="0">
              <a:buNone/>
            </a:pPr>
            <a:r>
              <a:rPr lang="en-GB" sz="1400" dirty="0"/>
              <a:t>All children encouraged to walk, cycle or scooter to school during the last week of June, the Eco </a:t>
            </a:r>
          </a:p>
          <a:p>
            <a:pPr marL="0" indent="0">
              <a:buNone/>
            </a:pPr>
            <a:r>
              <a:rPr lang="en-GB" sz="1400" dirty="0"/>
              <a:t>Council created a poster and a record sheet for the event. All children received a book mark </a:t>
            </a:r>
          </a:p>
          <a:p>
            <a:endParaRPr lang="en-GB" dirty="0"/>
          </a:p>
          <a:p>
            <a:r>
              <a:rPr lang="en-GB" dirty="0"/>
              <a:t>To set up forest school sessions in school </a:t>
            </a:r>
          </a:p>
          <a:p>
            <a:pPr marL="0" indent="0">
              <a:buNone/>
            </a:pPr>
            <a:r>
              <a:rPr lang="en-GB" sz="1400" dirty="0"/>
              <a:t>Forest school sessions started with children who are the quieter members of our classes.  It gives them an opportunity to </a:t>
            </a:r>
          </a:p>
          <a:p>
            <a:pPr marL="0" indent="0">
              <a:buNone/>
            </a:pPr>
            <a:r>
              <a:rPr lang="en-GB" sz="1400" dirty="0"/>
              <a:t>have a voice and to help to understand how to look after our school garden</a:t>
            </a:r>
          </a:p>
          <a:p>
            <a:pPr marL="0" indent="0">
              <a:buNone/>
            </a:pPr>
            <a:endParaRPr lang="en-GB" dirty="0"/>
          </a:p>
          <a:p>
            <a:r>
              <a:rPr lang="en-GB" dirty="0"/>
              <a:t>For all classes to have an area to plant flowers or vegetables in the school garden. </a:t>
            </a:r>
          </a:p>
          <a:p>
            <a:pPr marL="0" indent="0">
              <a:buNone/>
            </a:pPr>
            <a:r>
              <a:rPr lang="en-GB" sz="1400" dirty="0"/>
              <a:t>Classes have planted and cared for some fruit and vegetables in the school garden, such as </a:t>
            </a:r>
          </a:p>
          <a:p>
            <a:pPr marL="0" indent="0">
              <a:buNone/>
            </a:pPr>
            <a:r>
              <a:rPr lang="en-GB" sz="1400" dirty="0"/>
              <a:t>rhubarb, potatoes and strawberries</a:t>
            </a:r>
          </a:p>
          <a:p>
            <a:endParaRPr lang="en-GB" dirty="0"/>
          </a:p>
        </p:txBody>
      </p:sp>
      <p:pic>
        <p:nvPicPr>
          <p:cNvPr id="5" name="Picture 4">
            <a:extLst>
              <a:ext uri="{FF2B5EF4-FFF2-40B4-BE49-F238E27FC236}">
                <a16:creationId xmlns:a16="http://schemas.microsoft.com/office/drawing/2014/main" id="{6E05A416-AF97-4DE7-A786-4EBE79B35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963150" y="446113"/>
            <a:ext cx="2144861" cy="1602026"/>
          </a:xfrm>
          <a:prstGeom prst="rect">
            <a:avLst/>
          </a:prstGeom>
        </p:spPr>
      </p:pic>
      <p:pic>
        <p:nvPicPr>
          <p:cNvPr id="7" name="Picture 6">
            <a:extLst>
              <a:ext uri="{FF2B5EF4-FFF2-40B4-BE49-F238E27FC236}">
                <a16:creationId xmlns:a16="http://schemas.microsoft.com/office/drawing/2014/main" id="{E3D9D7E3-6A9C-449E-919E-4BF39D8E5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56729" y="1535936"/>
            <a:ext cx="2167325" cy="1618804"/>
          </a:xfrm>
          <a:prstGeom prst="rect">
            <a:avLst/>
          </a:prstGeom>
        </p:spPr>
      </p:pic>
      <p:pic>
        <p:nvPicPr>
          <p:cNvPr id="9" name="Picture 8">
            <a:extLst>
              <a:ext uri="{FF2B5EF4-FFF2-40B4-BE49-F238E27FC236}">
                <a16:creationId xmlns:a16="http://schemas.microsoft.com/office/drawing/2014/main" id="{7880C9C2-52F3-4152-8133-9ED9744EC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58625" y="2083250"/>
            <a:ext cx="1186343" cy="1186343"/>
          </a:xfrm>
          <a:prstGeom prst="rect">
            <a:avLst/>
          </a:prstGeom>
        </p:spPr>
      </p:pic>
      <p:pic>
        <p:nvPicPr>
          <p:cNvPr id="11" name="Picture 10">
            <a:extLst>
              <a:ext uri="{FF2B5EF4-FFF2-40B4-BE49-F238E27FC236}">
                <a16:creationId xmlns:a16="http://schemas.microsoft.com/office/drawing/2014/main" id="{8F1BFD5E-2192-41E9-9571-C65CCA7E3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4039" y="3347197"/>
            <a:ext cx="1901764" cy="1426323"/>
          </a:xfrm>
          <a:prstGeom prst="rect">
            <a:avLst/>
          </a:prstGeom>
        </p:spPr>
      </p:pic>
      <p:pic>
        <p:nvPicPr>
          <p:cNvPr id="13" name="Picture 12">
            <a:extLst>
              <a:ext uri="{FF2B5EF4-FFF2-40B4-BE49-F238E27FC236}">
                <a16:creationId xmlns:a16="http://schemas.microsoft.com/office/drawing/2014/main" id="{48257D25-FFE1-4869-A6D5-D0850ABEA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479" y="5466736"/>
            <a:ext cx="1901764" cy="1420453"/>
          </a:xfrm>
          <a:prstGeom prst="rect">
            <a:avLst/>
          </a:prstGeom>
        </p:spPr>
      </p:pic>
      <p:pic>
        <p:nvPicPr>
          <p:cNvPr id="15" name="Picture 14">
            <a:extLst>
              <a:ext uri="{FF2B5EF4-FFF2-40B4-BE49-F238E27FC236}">
                <a16:creationId xmlns:a16="http://schemas.microsoft.com/office/drawing/2014/main" id="{19C497C6-D50A-4B08-BD1C-3549F68FE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7007" y="5554150"/>
            <a:ext cx="1618805" cy="1214104"/>
          </a:xfrm>
          <a:prstGeom prst="rect">
            <a:avLst/>
          </a:prstGeom>
        </p:spPr>
      </p:pic>
    </p:spTree>
    <p:extLst>
      <p:ext uri="{BB962C8B-B14F-4D97-AF65-F5344CB8AC3E}">
        <p14:creationId xmlns:p14="http://schemas.microsoft.com/office/powerpoint/2010/main" val="2012718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B67A-9BCE-4ED4-95DF-EDC7C43F0782}"/>
              </a:ext>
            </a:extLst>
          </p:cNvPr>
          <p:cNvSpPr>
            <a:spLocks noGrp="1"/>
          </p:cNvSpPr>
          <p:nvPr>
            <p:ph type="title"/>
          </p:nvPr>
        </p:nvSpPr>
        <p:spPr/>
        <p:txBody>
          <a:bodyPr/>
          <a:lstStyle/>
          <a:p>
            <a:r>
              <a:rPr lang="en-GB" b="1" u="sng" dirty="0">
                <a:solidFill>
                  <a:srgbClr val="C00000"/>
                </a:solidFill>
              </a:rPr>
              <a:t>To Live Sustainably with Creation </a:t>
            </a:r>
          </a:p>
        </p:txBody>
      </p:sp>
      <p:sp>
        <p:nvSpPr>
          <p:cNvPr id="3" name="Content Placeholder 2">
            <a:extLst>
              <a:ext uri="{FF2B5EF4-FFF2-40B4-BE49-F238E27FC236}">
                <a16:creationId xmlns:a16="http://schemas.microsoft.com/office/drawing/2014/main" id="{30743E9B-02F1-4A74-81DA-60438DBDE5E3}"/>
              </a:ext>
            </a:extLst>
          </p:cNvPr>
          <p:cNvSpPr>
            <a:spLocks noGrp="1"/>
          </p:cNvSpPr>
          <p:nvPr>
            <p:ph idx="1"/>
          </p:nvPr>
        </p:nvSpPr>
        <p:spPr/>
        <p:txBody>
          <a:bodyPr>
            <a:normAutofit fontScale="92500" lnSpcReduction="10000"/>
          </a:bodyPr>
          <a:lstStyle/>
          <a:p>
            <a:r>
              <a:rPr lang="en-GB" dirty="0"/>
              <a:t>To have children doing litter picks at playtimes and lunchtimes to keep our school environment litter free</a:t>
            </a:r>
          </a:p>
          <a:p>
            <a:pPr marL="0" indent="0">
              <a:buNone/>
            </a:pPr>
            <a:r>
              <a:rPr lang="en-GB" sz="1400" dirty="0"/>
              <a:t>Any child can help to keep the school clean, litter pickers are available at every break time for the </a:t>
            </a:r>
          </a:p>
          <a:p>
            <a:pPr marL="0" indent="0">
              <a:buNone/>
            </a:pPr>
            <a:r>
              <a:rPr lang="en-GB" sz="1400" dirty="0"/>
              <a:t>children to freely use around the school</a:t>
            </a:r>
          </a:p>
          <a:p>
            <a:pPr marL="0" indent="0">
              <a:buNone/>
            </a:pPr>
            <a:r>
              <a:rPr lang="en-GB" sz="1400" dirty="0"/>
              <a:t>Y6 extended this to join Lichfield litter pickers to carry out a litter pick in the local park with a local group called Lichfield Litter</a:t>
            </a:r>
          </a:p>
          <a:p>
            <a:pPr marL="0" indent="0">
              <a:buNone/>
            </a:pPr>
            <a:r>
              <a:rPr lang="en-GB" sz="1400" dirty="0"/>
              <a:t> legends. </a:t>
            </a:r>
          </a:p>
          <a:p>
            <a:r>
              <a:rPr lang="en-GB" dirty="0"/>
              <a:t>To set up recycling in every class </a:t>
            </a:r>
          </a:p>
          <a:p>
            <a:pPr marL="0" indent="0">
              <a:buNone/>
            </a:pPr>
            <a:r>
              <a:rPr lang="en-GB" sz="1500" dirty="0"/>
              <a:t>Our Y6 children have set up a recycling box in every room , these are collected and emptied </a:t>
            </a:r>
          </a:p>
          <a:p>
            <a:pPr marL="0" indent="0">
              <a:buNone/>
            </a:pPr>
            <a:r>
              <a:rPr lang="en-GB" sz="1500" dirty="0"/>
              <a:t>weekly by the Y6 children, helping our school to be better at recycling </a:t>
            </a:r>
          </a:p>
          <a:p>
            <a:endParaRPr lang="en-GB" dirty="0"/>
          </a:p>
          <a:p>
            <a:r>
              <a:rPr lang="en-GB" dirty="0"/>
              <a:t>To work with partnership schools to have a cross school </a:t>
            </a:r>
            <a:r>
              <a:rPr lang="en-GB" dirty="0" err="1"/>
              <a:t>Ladauto</a:t>
            </a:r>
            <a:r>
              <a:rPr lang="en-GB" dirty="0"/>
              <a:t> </a:t>
            </a:r>
            <a:r>
              <a:rPr lang="en-GB" dirty="0" err="1"/>
              <a:t>Sii</a:t>
            </a:r>
            <a:r>
              <a:rPr lang="en-GB" dirty="0"/>
              <a:t> week. </a:t>
            </a:r>
          </a:p>
          <a:p>
            <a:pPr marL="0" indent="0">
              <a:buNone/>
            </a:pPr>
            <a:r>
              <a:rPr lang="en-GB" sz="1400" dirty="0"/>
              <a:t>All our partnership schools (10) planned a celebrating God’s creation week at the end of May.  We all had an assembly based on caring for God’s world, attended a virtual joint Mass and carried out activities across the week which celebrated God’s Creation </a:t>
            </a:r>
          </a:p>
          <a:p>
            <a:pPr marL="0" indent="0">
              <a:buNone/>
            </a:pPr>
            <a:endParaRPr lang="en-GB" sz="1400" dirty="0"/>
          </a:p>
        </p:txBody>
      </p:sp>
      <p:pic>
        <p:nvPicPr>
          <p:cNvPr id="17" name="Picture 16">
            <a:extLst>
              <a:ext uri="{FF2B5EF4-FFF2-40B4-BE49-F238E27FC236}">
                <a16:creationId xmlns:a16="http://schemas.microsoft.com/office/drawing/2014/main" id="{9BB4C71E-5676-4D6A-841B-927CC02EC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116" y="2669160"/>
            <a:ext cx="2328529" cy="1746397"/>
          </a:xfrm>
          <a:prstGeom prst="rect">
            <a:avLst/>
          </a:prstGeom>
        </p:spPr>
      </p:pic>
      <p:pic>
        <p:nvPicPr>
          <p:cNvPr id="6" name="Picture 5">
            <a:extLst>
              <a:ext uri="{FF2B5EF4-FFF2-40B4-BE49-F238E27FC236}">
                <a16:creationId xmlns:a16="http://schemas.microsoft.com/office/drawing/2014/main" id="{30BFFD96-816F-43C8-9285-68B0D0387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5722" y="170761"/>
            <a:ext cx="1785923" cy="1339442"/>
          </a:xfrm>
          <a:prstGeom prst="rect">
            <a:avLst/>
          </a:prstGeom>
        </p:spPr>
      </p:pic>
      <p:pic>
        <p:nvPicPr>
          <p:cNvPr id="10" name="Picture 9">
            <a:extLst>
              <a:ext uri="{FF2B5EF4-FFF2-40B4-BE49-F238E27FC236}">
                <a16:creationId xmlns:a16="http://schemas.microsoft.com/office/drawing/2014/main" id="{0F20FF83-CEEE-4BCD-B1AC-70D9F6985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648" y="4067864"/>
            <a:ext cx="1580626" cy="1106046"/>
          </a:xfrm>
          <a:prstGeom prst="rect">
            <a:avLst/>
          </a:prstGeom>
        </p:spPr>
      </p:pic>
      <p:pic>
        <p:nvPicPr>
          <p:cNvPr id="14" name="Picture 13">
            <a:extLst>
              <a:ext uri="{FF2B5EF4-FFF2-40B4-BE49-F238E27FC236}">
                <a16:creationId xmlns:a16="http://schemas.microsoft.com/office/drawing/2014/main" id="{E4B9F88F-649E-4F3C-93C2-24376ACAB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547" y="170761"/>
            <a:ext cx="1384182" cy="1038137"/>
          </a:xfrm>
          <a:prstGeom prst="rect">
            <a:avLst/>
          </a:prstGeom>
        </p:spPr>
      </p:pic>
    </p:spTree>
    <p:extLst>
      <p:ext uri="{BB962C8B-B14F-4D97-AF65-F5344CB8AC3E}">
        <p14:creationId xmlns:p14="http://schemas.microsoft.com/office/powerpoint/2010/main" val="88858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E9BD-46AB-4EE4-8C44-54B5E0836B4E}"/>
              </a:ext>
            </a:extLst>
          </p:cNvPr>
          <p:cNvSpPr>
            <a:spLocks noGrp="1"/>
          </p:cNvSpPr>
          <p:nvPr>
            <p:ph type="title"/>
          </p:nvPr>
        </p:nvSpPr>
        <p:spPr/>
        <p:txBody>
          <a:bodyPr/>
          <a:lstStyle/>
          <a:p>
            <a:r>
              <a:rPr lang="en-GB" b="1" u="sng" dirty="0">
                <a:solidFill>
                  <a:srgbClr val="C00000"/>
                </a:solidFill>
              </a:rPr>
              <a:t>To Live in Solidarity with the Poor</a:t>
            </a:r>
          </a:p>
        </p:txBody>
      </p:sp>
      <p:sp>
        <p:nvSpPr>
          <p:cNvPr id="3" name="Content Placeholder 2">
            <a:extLst>
              <a:ext uri="{FF2B5EF4-FFF2-40B4-BE49-F238E27FC236}">
                <a16:creationId xmlns:a16="http://schemas.microsoft.com/office/drawing/2014/main" id="{7D5B0116-4B2A-4B0A-ADD1-5FBD56969736}"/>
              </a:ext>
            </a:extLst>
          </p:cNvPr>
          <p:cNvSpPr>
            <a:spLocks noGrp="1"/>
          </p:cNvSpPr>
          <p:nvPr>
            <p:ph idx="1"/>
          </p:nvPr>
        </p:nvSpPr>
        <p:spPr/>
        <p:txBody>
          <a:bodyPr/>
          <a:lstStyle/>
          <a:p>
            <a:pPr marL="0" indent="0">
              <a:buNone/>
            </a:pPr>
            <a:r>
              <a:rPr lang="en-GB" dirty="0"/>
              <a:t>To join the CAFOD Walk for hunger campaign.    </a:t>
            </a:r>
          </a:p>
          <a:p>
            <a:pPr marL="0" indent="0">
              <a:buNone/>
            </a:pPr>
            <a:endParaRPr lang="en-GB" dirty="0"/>
          </a:p>
        </p:txBody>
      </p:sp>
      <p:pic>
        <p:nvPicPr>
          <p:cNvPr id="5" name="Picture 4">
            <a:extLst>
              <a:ext uri="{FF2B5EF4-FFF2-40B4-BE49-F238E27FC236}">
                <a16:creationId xmlns:a16="http://schemas.microsoft.com/office/drawing/2014/main" id="{8CC74437-BD72-433D-82EA-BF0B7AE17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08" y="2408853"/>
            <a:ext cx="4064000" cy="3048000"/>
          </a:xfrm>
          <a:prstGeom prst="rect">
            <a:avLst/>
          </a:prstGeom>
        </p:spPr>
      </p:pic>
      <p:sp>
        <p:nvSpPr>
          <p:cNvPr id="6" name="TextBox 5">
            <a:extLst>
              <a:ext uri="{FF2B5EF4-FFF2-40B4-BE49-F238E27FC236}">
                <a16:creationId xmlns:a16="http://schemas.microsoft.com/office/drawing/2014/main" id="{4C9F4C71-5800-4C59-9DE5-9291FA58FB0E}"/>
              </a:ext>
            </a:extLst>
          </p:cNvPr>
          <p:cNvSpPr txBox="1"/>
          <p:nvPr/>
        </p:nvSpPr>
        <p:spPr>
          <a:xfrm>
            <a:off x="4683967" y="2408853"/>
            <a:ext cx="5523723" cy="1754326"/>
          </a:xfrm>
          <a:prstGeom prst="rect">
            <a:avLst/>
          </a:prstGeom>
          <a:noFill/>
        </p:spPr>
        <p:txBody>
          <a:bodyPr wrap="square" rtlCol="0">
            <a:spAutoFit/>
          </a:bodyPr>
          <a:lstStyle/>
          <a:p>
            <a:r>
              <a:rPr lang="en-GB" dirty="0"/>
              <a:t>All children in the school were involved in walking a marathon from Lent until the end of the Summer term.  The children gained sponsorship and walked a couple of circuits of the school field every day.  They all gained a medal for their efforts and we raised a whopping £659.64 for CAFOD. </a:t>
            </a:r>
          </a:p>
        </p:txBody>
      </p:sp>
      <p:pic>
        <p:nvPicPr>
          <p:cNvPr id="7" name="Picture 6">
            <a:extLst>
              <a:ext uri="{FF2B5EF4-FFF2-40B4-BE49-F238E27FC236}">
                <a16:creationId xmlns:a16="http://schemas.microsoft.com/office/drawing/2014/main" id="{BD8D0A94-D739-4651-A880-449E30B07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50331" y="4645256"/>
            <a:ext cx="1646807" cy="1235105"/>
          </a:xfrm>
          <a:prstGeom prst="rect">
            <a:avLst/>
          </a:prstGeom>
        </p:spPr>
      </p:pic>
    </p:spTree>
    <p:extLst>
      <p:ext uri="{BB962C8B-B14F-4D97-AF65-F5344CB8AC3E}">
        <p14:creationId xmlns:p14="http://schemas.microsoft.com/office/powerpoint/2010/main" val="622727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9470-AF02-4E9E-9237-481B72FF25F2}"/>
              </a:ext>
            </a:extLst>
          </p:cNvPr>
          <p:cNvSpPr>
            <a:spLocks noGrp="1"/>
          </p:cNvSpPr>
          <p:nvPr>
            <p:ph type="title"/>
          </p:nvPr>
        </p:nvSpPr>
        <p:spPr/>
        <p:txBody>
          <a:bodyPr/>
          <a:lstStyle/>
          <a:p>
            <a:r>
              <a:rPr lang="en-GB" b="1" u="sng" dirty="0">
                <a:solidFill>
                  <a:srgbClr val="C00000"/>
                </a:solidFill>
              </a:rPr>
              <a:t>To Live in Solidarity with the Poor. </a:t>
            </a:r>
          </a:p>
        </p:txBody>
      </p:sp>
      <p:sp>
        <p:nvSpPr>
          <p:cNvPr id="3" name="Content Placeholder 2">
            <a:extLst>
              <a:ext uri="{FF2B5EF4-FFF2-40B4-BE49-F238E27FC236}">
                <a16:creationId xmlns:a16="http://schemas.microsoft.com/office/drawing/2014/main" id="{A1CCC36F-4402-48D5-92EF-6B79DCC73CFA}"/>
              </a:ext>
            </a:extLst>
          </p:cNvPr>
          <p:cNvSpPr>
            <a:spLocks noGrp="1"/>
          </p:cNvSpPr>
          <p:nvPr>
            <p:ph idx="1"/>
          </p:nvPr>
        </p:nvSpPr>
        <p:spPr/>
        <p:txBody>
          <a:bodyPr>
            <a:normAutofit fontScale="92500" lnSpcReduction="10000"/>
          </a:bodyPr>
          <a:lstStyle/>
          <a:p>
            <a:pPr marL="0" indent="0">
              <a:buNone/>
            </a:pPr>
            <a:r>
              <a:rPr lang="en-GB" dirty="0"/>
              <a:t>Collection of harvest goods for the local food bank – The children donated 212 meals. </a:t>
            </a:r>
          </a:p>
          <a:p>
            <a:pPr marL="0" indent="0">
              <a:buNone/>
            </a:pPr>
            <a:endParaRPr lang="en-GB" dirty="0"/>
          </a:p>
          <a:p>
            <a:pPr marL="0" indent="0">
              <a:buNone/>
            </a:pPr>
            <a:endParaRPr lang="en-GB" dirty="0"/>
          </a:p>
          <a:p>
            <a:pPr marL="0" indent="0">
              <a:buNone/>
            </a:pPr>
            <a:endParaRPr lang="en-GB" dirty="0"/>
          </a:p>
          <a:p>
            <a:pPr marL="0" indent="0">
              <a:buNone/>
            </a:pPr>
            <a:r>
              <a:rPr lang="en-GB" dirty="0"/>
              <a:t>				  Staff made donations towards </a:t>
            </a:r>
          </a:p>
          <a:p>
            <a:pPr marL="0" indent="0">
              <a:buNone/>
            </a:pPr>
            <a:r>
              <a:rPr lang="en-GB" dirty="0"/>
              <a:t>                                                CAFOD for a world gift, rather </a:t>
            </a:r>
          </a:p>
          <a:p>
            <a:pPr marL="0" indent="0">
              <a:buNone/>
            </a:pPr>
            <a:r>
              <a:rPr lang="en-GB" dirty="0"/>
              <a:t>                                               than sending out individual </a:t>
            </a:r>
          </a:p>
          <a:p>
            <a:pPr marL="0" indent="0">
              <a:buNone/>
            </a:pPr>
            <a:r>
              <a:rPr lang="en-GB" dirty="0"/>
              <a:t>                                               Christmas cards. We were able to </a:t>
            </a:r>
          </a:p>
          <a:p>
            <a:pPr marL="0" indent="0">
              <a:buNone/>
            </a:pPr>
            <a:r>
              <a:rPr lang="en-GB" dirty="0"/>
              <a:t>                                                purchase a Forest School session. </a:t>
            </a:r>
          </a:p>
        </p:txBody>
      </p:sp>
      <p:pic>
        <p:nvPicPr>
          <p:cNvPr id="4" name="Picture 3">
            <a:extLst>
              <a:ext uri="{FF2B5EF4-FFF2-40B4-BE49-F238E27FC236}">
                <a16:creationId xmlns:a16="http://schemas.microsoft.com/office/drawing/2014/main" id="{027CC8DF-2D0B-4C1D-BCD7-CED67C61676C}"/>
              </a:ext>
            </a:extLst>
          </p:cNvPr>
          <p:cNvPicPr>
            <a:picLocks noChangeAspect="1"/>
          </p:cNvPicPr>
          <p:nvPr/>
        </p:nvPicPr>
        <p:blipFill>
          <a:blip r:embed="rId2"/>
          <a:stretch>
            <a:fillRect/>
          </a:stretch>
        </p:blipFill>
        <p:spPr>
          <a:xfrm>
            <a:off x="9067800" y="3128963"/>
            <a:ext cx="2286000" cy="3048000"/>
          </a:xfrm>
          <a:prstGeom prst="rect">
            <a:avLst/>
          </a:prstGeom>
        </p:spPr>
      </p:pic>
      <p:pic>
        <p:nvPicPr>
          <p:cNvPr id="5" name="Picture 4">
            <a:extLst>
              <a:ext uri="{FF2B5EF4-FFF2-40B4-BE49-F238E27FC236}">
                <a16:creationId xmlns:a16="http://schemas.microsoft.com/office/drawing/2014/main" id="{F277ED0F-1CD9-4E2F-8615-D74383F83BCA}"/>
              </a:ext>
            </a:extLst>
          </p:cNvPr>
          <p:cNvPicPr>
            <a:picLocks noChangeAspect="1"/>
          </p:cNvPicPr>
          <p:nvPr/>
        </p:nvPicPr>
        <p:blipFill>
          <a:blip r:embed="rId3"/>
          <a:stretch>
            <a:fillRect/>
          </a:stretch>
        </p:blipFill>
        <p:spPr>
          <a:xfrm>
            <a:off x="91752" y="2693437"/>
            <a:ext cx="3817776" cy="2863332"/>
          </a:xfrm>
          <a:prstGeom prst="rect">
            <a:avLst/>
          </a:prstGeom>
        </p:spPr>
      </p:pic>
    </p:spTree>
    <p:extLst>
      <p:ext uri="{BB962C8B-B14F-4D97-AF65-F5344CB8AC3E}">
        <p14:creationId xmlns:p14="http://schemas.microsoft.com/office/powerpoint/2010/main" val="468609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758</Words>
  <Application>Microsoft Office PowerPoint</Application>
  <PresentationFormat>Widescreen</PresentationFormat>
  <Paragraphs>54</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Comic Sans MS</vt:lpstr>
      <vt:lpstr>Times New Roman</vt:lpstr>
      <vt:lpstr>Office Theme</vt:lpstr>
      <vt:lpstr>SS Peter and Paul Catholic Primary school</vt:lpstr>
      <vt:lpstr>To Live Simply </vt:lpstr>
      <vt:lpstr>To Live Simply</vt:lpstr>
      <vt:lpstr>To Live Sustainably with Creation   </vt:lpstr>
      <vt:lpstr>To Live Sustainably with Creation </vt:lpstr>
      <vt:lpstr>To Live Sustainably with Creation </vt:lpstr>
      <vt:lpstr>To Live in Solidarity with the Poor</vt:lpstr>
      <vt:lpstr>To Live in Solidarity with the Poor.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 Peter and Paul Catholic Primary school</dc:title>
  <dc:creator>c.faulkner@concerouk3484.local</dc:creator>
  <cp:lastModifiedBy>c.faulkner@concerouk3484.local</cp:lastModifiedBy>
  <cp:revision>18</cp:revision>
  <dcterms:created xsi:type="dcterms:W3CDTF">2023-02-17T10:37:56Z</dcterms:created>
  <dcterms:modified xsi:type="dcterms:W3CDTF">2023-07-17T13:04:57Z</dcterms:modified>
</cp:coreProperties>
</file>